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CE07F-25A6-4836-B1CC-0B935D9D0F60}" type="datetimeFigureOut">
              <a:rPr lang="pl-PL" smtClean="0"/>
              <a:t>06.09.2019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1C38A-0BC2-418B-A560-5348BD038EC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063096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CE07F-25A6-4836-B1CC-0B935D9D0F60}" type="datetimeFigureOut">
              <a:rPr lang="pl-PL" smtClean="0"/>
              <a:t>06.09.2019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1C38A-0BC2-418B-A560-5348BD038EC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87049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CE07F-25A6-4836-B1CC-0B935D9D0F60}" type="datetimeFigureOut">
              <a:rPr lang="pl-PL" smtClean="0"/>
              <a:t>06.09.2019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1C38A-0BC2-418B-A560-5348BD038EC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316475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CE07F-25A6-4836-B1CC-0B935D9D0F60}" type="datetimeFigureOut">
              <a:rPr lang="pl-PL" smtClean="0"/>
              <a:t>06.09.2019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1C38A-0BC2-418B-A560-5348BD038EC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494905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CE07F-25A6-4836-B1CC-0B935D9D0F60}" type="datetimeFigureOut">
              <a:rPr lang="pl-PL" smtClean="0"/>
              <a:t>06.09.2019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1C38A-0BC2-418B-A560-5348BD038EC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199125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CE07F-25A6-4836-B1CC-0B935D9D0F60}" type="datetimeFigureOut">
              <a:rPr lang="pl-PL" smtClean="0"/>
              <a:t>06.09.2019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1C38A-0BC2-418B-A560-5348BD038EC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825090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CE07F-25A6-4836-B1CC-0B935D9D0F60}" type="datetimeFigureOut">
              <a:rPr lang="pl-PL" smtClean="0"/>
              <a:t>06.09.2019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1C38A-0BC2-418B-A560-5348BD038EC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96623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CE07F-25A6-4836-B1CC-0B935D9D0F60}" type="datetimeFigureOut">
              <a:rPr lang="pl-PL" smtClean="0"/>
              <a:t>06.09.2019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1C38A-0BC2-418B-A560-5348BD038EC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164644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CE07F-25A6-4836-B1CC-0B935D9D0F60}" type="datetimeFigureOut">
              <a:rPr lang="pl-PL" smtClean="0"/>
              <a:t>06.09.2019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1C38A-0BC2-418B-A560-5348BD038EC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01419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CE07F-25A6-4836-B1CC-0B935D9D0F60}" type="datetimeFigureOut">
              <a:rPr lang="pl-PL" smtClean="0"/>
              <a:t>06.09.2019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1C38A-0BC2-418B-A560-5348BD038EC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282731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CE07F-25A6-4836-B1CC-0B935D9D0F60}" type="datetimeFigureOut">
              <a:rPr lang="pl-PL" smtClean="0"/>
              <a:t>06.09.2019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1C38A-0BC2-418B-A560-5348BD038EC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771611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0CE07F-25A6-4836-B1CC-0B935D9D0F60}" type="datetimeFigureOut">
              <a:rPr lang="pl-PL" smtClean="0"/>
              <a:t>06.09.2019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41C38A-0BC2-418B-A560-5348BD038EC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7809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hesouthafrican.com/news/nasa-timelapse-theewaterskloof-dam-july-2018/" TargetMode="External"/><Relationship Id="rId2" Type="http://schemas.openxmlformats.org/officeDocument/2006/relationships/hyperlink" Target="https://www.hydrotech-group.com/pl/blog/crisis-in-the-capital-of-the-republic-of-south-africa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Relationship Id="rId5" Type="http://schemas.openxmlformats.org/officeDocument/2006/relationships/hyperlink" Target="https://en.wikipedia.org/wiki/File:Greywater_recycling_(3049288568).jpg" TargetMode="External"/><Relationship Id="rId4" Type="http://schemas.openxmlformats.org/officeDocument/2006/relationships/hyperlink" Target="https://commons.wikimedia.org/wiki/File:Rain_barrel.jpg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File:Newlands_Spring_Water_crisis_2018.jpg" TargetMode="External"/><Relationship Id="rId2" Type="http://schemas.openxmlformats.org/officeDocument/2006/relationships/hyperlink" Target="https://commons.wikimedia.org/wiki/File:Water_conservation_message_on_retaining_wall_at_Cape_Town_waterfront.jpg" TargetMode="Externa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5360" y="0"/>
            <a:ext cx="9782810" cy="6858000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355360" y="1527610"/>
            <a:ext cx="8285018" cy="2387600"/>
          </a:xfrm>
        </p:spPr>
        <p:txBody>
          <a:bodyPr>
            <a:normAutofit/>
          </a:bodyPr>
          <a:lstStyle/>
          <a:p>
            <a:r>
              <a:rPr lang="pl-PL" sz="4400" dirty="0" err="1"/>
              <a:t>Theewaterskloof</a:t>
            </a:r>
            <a:r>
              <a:rPr lang="pl-PL" sz="4400" dirty="0"/>
              <a:t> </a:t>
            </a:r>
            <a:br>
              <a:rPr lang="pl-PL" sz="4400" dirty="0"/>
            </a:br>
            <a:r>
              <a:rPr lang="pl-PL" sz="4400" dirty="0"/>
              <a:t>– znikające jezioro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433946" y="4651520"/>
            <a:ext cx="4247008" cy="1655762"/>
          </a:xfrm>
        </p:spPr>
        <p:txBody>
          <a:bodyPr>
            <a:normAutofit lnSpcReduction="10000"/>
          </a:bodyPr>
          <a:lstStyle/>
          <a:p>
            <a:r>
              <a:rPr lang="pl-PL" sz="1500" b="1" dirty="0"/>
              <a:t>Cele ćwiczenia:</a:t>
            </a:r>
            <a:endParaRPr lang="pl-PL" sz="1500" dirty="0"/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pl-PL" sz="1500" dirty="0"/>
              <a:t>dowiesz się, na czym polega niezrównoważone gospodarowanie zasobami wodnymi na przykładzie jeziora </a:t>
            </a:r>
            <a:r>
              <a:rPr lang="pl-PL" sz="1500" dirty="0" err="1"/>
              <a:t>Theewaterskloof</a:t>
            </a:r>
            <a:r>
              <a:rPr lang="pl-PL" sz="1500" dirty="0"/>
              <a:t> w Republice Południowej Afryki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pl-PL" sz="1500" dirty="0"/>
              <a:t>obliczysz i porównasz pola powierzchni figur o nieregularnych kształtach</a:t>
            </a:r>
          </a:p>
        </p:txBody>
      </p:sp>
      <p:sp>
        <p:nvSpPr>
          <p:cNvPr id="5" name="Podtytuł 2">
            <a:extLst>
              <a:ext uri="{FF2B5EF4-FFF2-40B4-BE49-F238E27FC236}">
                <a16:creationId xmlns:a16="http://schemas.microsoft.com/office/drawing/2014/main" id="{6BDA7D44-AB43-41FF-B141-EDDEC305FBF4}"/>
              </a:ext>
            </a:extLst>
          </p:cNvPr>
          <p:cNvSpPr txBox="1">
            <a:spLocks/>
          </p:cNvSpPr>
          <p:nvPr/>
        </p:nvSpPr>
        <p:spPr>
          <a:xfrm>
            <a:off x="5759540" y="4651520"/>
            <a:ext cx="4247008" cy="2145784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b="1" dirty="0"/>
              <a:t>Kryteria sukcesu:</a:t>
            </a:r>
            <a:endParaRPr lang="pl-PL" dirty="0"/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pl-PL" dirty="0"/>
              <a:t>znasz historię zbiornika </a:t>
            </a:r>
            <a:r>
              <a:rPr lang="pl-PL" dirty="0" err="1"/>
              <a:t>Theewaterskloof</a:t>
            </a:r>
            <a:r>
              <a:rPr lang="pl-PL" dirty="0"/>
              <a:t> w Republice Południowej Afryki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pl-PL" dirty="0"/>
              <a:t>obliczasz pola powierzchni nieregularnych figur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pl-PL" dirty="0"/>
              <a:t>porównujesz pola różnych figur (zbiornik w latach 2014 i 2018)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pl-PL" dirty="0"/>
              <a:t>wskazujesz, co zmienić w codziennych nawykach, żeby gospodarować zasobami wodnym w zrównoważony sposób</a:t>
            </a:r>
          </a:p>
        </p:txBody>
      </p:sp>
    </p:spTree>
    <p:extLst>
      <p:ext uri="{BB962C8B-B14F-4D97-AF65-F5344CB8AC3E}">
        <p14:creationId xmlns:p14="http://schemas.microsoft.com/office/powerpoint/2010/main" val="41928345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Główne źródło wody dla mieszkańców i mieszkanek okolicy 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172199" y="1825625"/>
            <a:ext cx="5462081" cy="435133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pl-PL" dirty="0"/>
              <a:t>Jezioro jest głównym zbiornikiem, </a:t>
            </a:r>
            <a:br>
              <a:rPr lang="pl-PL" dirty="0"/>
            </a:br>
            <a:r>
              <a:rPr lang="pl-PL" dirty="0"/>
              <a:t>z którego czerpie wodę leżąca nieopodal jedna ze stolic Republiki Południowej Afryki, Kapsztad, i jej okolice (w sumie 4,3 miliona osób). </a:t>
            </a:r>
          </a:p>
          <a:p>
            <a:pPr marL="0" indent="0">
              <a:buNone/>
            </a:pPr>
            <a:r>
              <a:rPr lang="pl-PL" dirty="0"/>
              <a:t>W wyniku trzech kolejnych lat suszy poziom wody w RPA obniżył się radykalnie. Przyczynami są: cykl pogodowy (susze nawiedzają rejon co około 380 lat), szybko zwiększające się zużycie wody związane z rosnącą populacją oraz globalna zmiana klimatu.</a:t>
            </a:r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38200" y="2039626"/>
            <a:ext cx="5181600" cy="3923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25111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Co można zrobić z 50 litrami wody na dzień na osobę?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982690" y="1825625"/>
            <a:ext cx="4371109" cy="4351338"/>
          </a:xfrm>
        </p:spPr>
        <p:txBody>
          <a:bodyPr>
            <a:normAutofit fontScale="77500" lnSpcReduction="20000"/>
          </a:bodyPr>
          <a:lstStyle/>
          <a:p>
            <a:r>
              <a:rPr lang="pl-PL" dirty="0"/>
              <a:t>1 lutego 2018 roku w Kapsztadzie wprowadzono zasadę, </a:t>
            </a:r>
            <a:br>
              <a:rPr lang="pl-PL" dirty="0"/>
            </a:br>
            <a:r>
              <a:rPr lang="pl-PL" dirty="0"/>
              <a:t>by korzystać maksymalnie z 50 litrów wody na osobę dziennie.</a:t>
            </a:r>
          </a:p>
          <a:p>
            <a:r>
              <a:rPr lang="pl-PL" dirty="0"/>
              <a:t>Na 12 kwietnia 2018 roku wyznaczono tzw. dzień zero, kiedy w kranie miało zabraknąć wody. Od tego momentu całe miasto miało być uzależnione od dostaw wody w beczkowozach i butelkach.</a:t>
            </a:r>
          </a:p>
          <a:p>
            <a:r>
              <a:rPr lang="pl-PL" dirty="0"/>
              <a:t>Ludzie, dostosowując się do narzuconych limitów, rzeczywiście radykalnie zmienili nawyki.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B94C1A6A-B998-42FD-A52C-1201D62C4EA7}"/>
              </a:ext>
            </a:extLst>
          </p:cNvPr>
          <p:cNvSpPr txBox="1"/>
          <p:nvPr/>
        </p:nvSpPr>
        <p:spPr>
          <a:xfrm>
            <a:off x="209725" y="5538326"/>
            <a:ext cx="548212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100" dirty="0" err="1"/>
              <a:t>Żródła</a:t>
            </a:r>
            <a:r>
              <a:rPr lang="pl-PL" sz="1100" dirty="0"/>
              <a:t>:</a:t>
            </a:r>
          </a:p>
          <a:p>
            <a:pPr lvl="0"/>
            <a:r>
              <a:rPr lang="pl-PL" sz="1100" i="1" dirty="0"/>
              <a:t>Kryzys w stolicy Republiki Południowej Afryki, </a:t>
            </a:r>
            <a:r>
              <a:rPr lang="pl-PL" sz="1100" dirty="0" err="1"/>
              <a:t>Hydrotech</a:t>
            </a:r>
            <a:r>
              <a:rPr lang="pl-PL" sz="1100" dirty="0"/>
              <a:t>, </a:t>
            </a:r>
            <a:r>
              <a:rPr lang="pl-PL" sz="1100" dirty="0">
                <a:hlinkClick r:id="rId2"/>
              </a:rPr>
              <a:t>https://www.hydrotech-group.com/pl/blog/crisis-in-the-capital-of-the-republic-of-south-africa</a:t>
            </a:r>
            <a:r>
              <a:rPr lang="pl-PL" sz="1100" dirty="0"/>
              <a:t>.</a:t>
            </a:r>
          </a:p>
          <a:p>
            <a:pPr lvl="0"/>
            <a:r>
              <a:rPr lang="en-US" sz="1100" dirty="0"/>
              <a:t>T. Head, </a:t>
            </a:r>
            <a:r>
              <a:rPr lang="en-US" sz="1100" i="1" dirty="0"/>
              <a:t>The NASA </a:t>
            </a:r>
            <a:r>
              <a:rPr lang="en-US" sz="1100" i="1" dirty="0" err="1"/>
              <a:t>timelapse</a:t>
            </a:r>
            <a:r>
              <a:rPr lang="en-US" sz="1100" i="1" dirty="0"/>
              <a:t> map of </a:t>
            </a:r>
            <a:r>
              <a:rPr lang="en-US" sz="1100" i="1" dirty="0" err="1"/>
              <a:t>Theewaterskloof</a:t>
            </a:r>
            <a:r>
              <a:rPr lang="en-US" sz="1100" i="1" dirty="0"/>
              <a:t> dam’s recovery is breathtaking</a:t>
            </a:r>
            <a:r>
              <a:rPr lang="en-US" sz="1100" dirty="0"/>
              <a:t>, „The </a:t>
            </a:r>
            <a:r>
              <a:rPr lang="en-US" sz="1100" dirty="0" err="1"/>
              <a:t>Southafrican</a:t>
            </a:r>
            <a:r>
              <a:rPr lang="en-US" sz="1100" dirty="0"/>
              <a:t>”, 18.07.2018: </a:t>
            </a:r>
            <a:r>
              <a:rPr lang="en-US" sz="1100" dirty="0">
                <a:hlinkClick r:id="rId3"/>
              </a:rPr>
              <a:t>https://www.thesouthafrican.com/news/nasa-timelapse-theewaterskloof-dam-july-2018/</a:t>
            </a:r>
            <a:r>
              <a:rPr lang="en-US" sz="1100" dirty="0"/>
              <a:t> (</a:t>
            </a:r>
            <a:r>
              <a:rPr lang="en-US" sz="1100" dirty="0" err="1"/>
              <a:t>po</a:t>
            </a:r>
            <a:r>
              <a:rPr lang="en-US" sz="1100" dirty="0"/>
              <a:t> </a:t>
            </a:r>
            <a:r>
              <a:rPr lang="en-US" sz="1100" dirty="0" err="1"/>
              <a:t>angielsku</a:t>
            </a:r>
            <a:r>
              <a:rPr lang="en-US" sz="1100" dirty="0"/>
              <a:t>).</a:t>
            </a:r>
            <a:endParaRPr lang="pl-PL" sz="1100" dirty="0"/>
          </a:p>
        </p:txBody>
      </p:sp>
      <p:pic>
        <p:nvPicPr>
          <p:cNvPr id="10" name="Symbol zastępczy zawartości 9" descr="Obraz zawierający tekst&#10;&#10;Opis wygenerowany automatycznie">
            <a:extLst>
              <a:ext uri="{FF2B5EF4-FFF2-40B4-BE49-F238E27FC236}">
                <a16:creationId xmlns:a16="http://schemas.microsoft.com/office/drawing/2014/main" id="{CF40F9AD-3833-4C3D-BBAB-7E8ED49D331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736" y="1646054"/>
            <a:ext cx="5482124" cy="3893386"/>
          </a:xfrm>
        </p:spPr>
      </p:pic>
    </p:spTree>
    <p:extLst>
      <p:ext uri="{BB962C8B-B14F-4D97-AF65-F5344CB8AC3E}">
        <p14:creationId xmlns:p14="http://schemas.microsoft.com/office/powerpoint/2010/main" val="7842684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 jaki sposób zmniejszyć zużycie wody w domu?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795338" y="1796256"/>
            <a:ext cx="5181600" cy="435133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pl-PL" dirty="0"/>
              <a:t>Jak mieszkańcy Cape Town ograniczyli korzystanie z bieżącej wody?</a:t>
            </a:r>
          </a:p>
          <a:p>
            <a:r>
              <a:rPr lang="pl-PL" dirty="0"/>
              <a:t>rzadziej brali prysznic</a:t>
            </a:r>
          </a:p>
          <a:p>
            <a:r>
              <a:rPr lang="pl-PL" dirty="0"/>
              <a:t>zaczęli wykorzystywać tzw. szarą wodę: wodę z prysznica do spuszczania wody w toalecie, mycia mieszkań i samochodów</a:t>
            </a:r>
          </a:p>
          <a:p>
            <a:r>
              <a:rPr lang="pl-PL" dirty="0"/>
              <a:t>zmywali naczynia w miskach zamiast pod bieżącą wodą</a:t>
            </a:r>
          </a:p>
          <a:p>
            <a:r>
              <a:rPr lang="pl-PL" dirty="0"/>
              <a:t>zbierali i wykorzystywali wodę deszczową do mycia.</a:t>
            </a:r>
          </a:p>
          <a:p>
            <a:endParaRPr lang="pl-PL" dirty="0"/>
          </a:p>
        </p:txBody>
      </p:sp>
      <p:pic>
        <p:nvPicPr>
          <p:cNvPr id="9" name="Obraz 8" descr="Obraz zawierający wewnątrz, ściana, łazienka, toaleta&#10;&#10;Opis wygenerowany automatycznie">
            <a:extLst>
              <a:ext uri="{FF2B5EF4-FFF2-40B4-BE49-F238E27FC236}">
                <a16:creationId xmlns:a16="http://schemas.microsoft.com/office/drawing/2014/main" id="{6ADA42CA-26E0-429C-A7E1-468EF8F0C8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7986" y="1690688"/>
            <a:ext cx="2655651" cy="3540868"/>
          </a:xfrm>
          <a:prstGeom prst="rect">
            <a:avLst/>
          </a:prstGeom>
        </p:spPr>
      </p:pic>
      <p:pic>
        <p:nvPicPr>
          <p:cNvPr id="11" name="Obraz 10" descr="Obraz zawierający beczka, zbiornik, zewnętrzne, niebo&#10;&#10;Opis wygenerowany automatycznie">
            <a:extLst>
              <a:ext uri="{FF2B5EF4-FFF2-40B4-BE49-F238E27FC236}">
                <a16:creationId xmlns:a16="http://schemas.microsoft.com/office/drawing/2014/main" id="{BA9AF0B6-6344-4F53-B673-FCB24EEA27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858" y="1690688"/>
            <a:ext cx="2655651" cy="3540868"/>
          </a:xfrm>
          <a:prstGeom prst="rect">
            <a:avLst/>
          </a:prstGeom>
        </p:spPr>
      </p:pic>
      <p:sp>
        <p:nvSpPr>
          <p:cNvPr id="12" name="pole tekstowe 11">
            <a:extLst>
              <a:ext uri="{FF2B5EF4-FFF2-40B4-BE49-F238E27FC236}">
                <a16:creationId xmlns:a16="http://schemas.microsoft.com/office/drawing/2014/main" id="{89507DB3-2D4B-47E6-B2E9-D104639D218A}"/>
              </a:ext>
            </a:extLst>
          </p:cNvPr>
          <p:cNvSpPr txBox="1"/>
          <p:nvPr/>
        </p:nvSpPr>
        <p:spPr>
          <a:xfrm>
            <a:off x="537858" y="5612759"/>
            <a:ext cx="5943519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 dirty="0"/>
              <a:t>Na zdjęciach przedstawiono przykłady oszczędzania wody:</a:t>
            </a:r>
          </a:p>
          <a:p>
            <a:pPr marL="285750" indent="-285750">
              <a:buFontTx/>
              <a:buChar char="-"/>
            </a:pPr>
            <a:r>
              <a:rPr lang="pl-PL" sz="1400" dirty="0"/>
              <a:t>gromadzenia deszczówki  w beczkach (</a:t>
            </a:r>
            <a:r>
              <a:rPr lang="pl-PL" sz="1400" dirty="0">
                <a:hlinkClick r:id="rId4"/>
              </a:rPr>
              <a:t>źródło: </a:t>
            </a:r>
            <a:r>
              <a:rPr lang="pl-PL" sz="1400" dirty="0" err="1">
                <a:hlinkClick r:id="rId4"/>
              </a:rPr>
              <a:t>Wikimedia</a:t>
            </a:r>
            <a:r>
              <a:rPr lang="pl-PL" sz="1400" dirty="0">
                <a:hlinkClick r:id="rId4"/>
              </a:rPr>
              <a:t> </a:t>
            </a:r>
            <a:r>
              <a:rPr lang="pl-PL" sz="1400" dirty="0" err="1">
                <a:hlinkClick r:id="rId4"/>
              </a:rPr>
              <a:t>Commons</a:t>
            </a:r>
            <a:r>
              <a:rPr lang="pl-PL" sz="1400" dirty="0">
                <a:hlinkClick r:id="rId4"/>
              </a:rPr>
              <a:t>, autor: Jan Tik</a:t>
            </a:r>
            <a:r>
              <a:rPr lang="pl-PL" sz="1400" dirty="0"/>
              <a:t>)</a:t>
            </a:r>
          </a:p>
          <a:p>
            <a:pPr marL="285750" indent="-285750">
              <a:buFontTx/>
              <a:buChar char="-"/>
            </a:pPr>
            <a:r>
              <a:rPr lang="pl-PL" sz="1400" dirty="0"/>
              <a:t>wykorzystanie wody po myciu rąk, tzw. szarej wody, do spłukiwania toalety (</a:t>
            </a:r>
            <a:r>
              <a:rPr lang="pl-PL" sz="1400" dirty="0">
                <a:hlinkClick r:id="rId5"/>
              </a:rPr>
              <a:t>źródło: </a:t>
            </a:r>
            <a:r>
              <a:rPr lang="pl-PL" sz="1400" dirty="0" err="1">
                <a:hlinkClick r:id="rId5"/>
              </a:rPr>
              <a:t>Wikimedia</a:t>
            </a:r>
            <a:r>
              <a:rPr lang="pl-PL" sz="1400" dirty="0">
                <a:hlinkClick r:id="rId5"/>
              </a:rPr>
              <a:t> </a:t>
            </a:r>
            <a:r>
              <a:rPr lang="pl-PL" sz="1400" dirty="0" err="1">
                <a:hlinkClick r:id="rId5"/>
              </a:rPr>
              <a:t>Commons</a:t>
            </a:r>
            <a:r>
              <a:rPr lang="pl-PL" sz="1400" dirty="0">
                <a:hlinkClick r:id="rId5"/>
              </a:rPr>
              <a:t>, autor: </a:t>
            </a:r>
            <a:r>
              <a:rPr lang="pl-PL" sz="1400" dirty="0" err="1">
                <a:hlinkClick r:id="rId5"/>
              </a:rPr>
              <a:t>Frerieke</a:t>
            </a:r>
            <a:r>
              <a:rPr lang="pl-PL" sz="1400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2740687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7069282" cy="1325563"/>
          </a:xfrm>
        </p:spPr>
        <p:txBody>
          <a:bodyPr/>
          <a:lstStyle/>
          <a:p>
            <a:r>
              <a:rPr lang="pl-PL" dirty="0"/>
              <a:t>Jaka będzie przyszłość?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pl-PL" dirty="0"/>
              <a:t>W marcu 2018 roku władze miasta poinformowały, że dzięki wysiłkom mieszkańców i mieszkanek udało się uniknąć „dnia zero”.</a:t>
            </a:r>
          </a:p>
          <a:p>
            <a:pPr marL="0" indent="0">
              <a:buNone/>
            </a:pPr>
            <a:r>
              <a:rPr lang="pl-PL" dirty="0"/>
              <a:t>Prawdziwym błogosławieństwem okazały się padające od maja deszcze. Do lata 2019 poziom wody utrzymywał się wyżej niż rok wcześniej. Aby nie dopuścić do kolejnego kryzysu, trzeba jednak dbać o zasoby wody, dlatego kontynuowana jest wprowadzona w 2018 roku polityka oszczędzania, odsalania wody morskiej oraz edukowania mieszkańców i mieszkanek.</a:t>
            </a:r>
          </a:p>
        </p:txBody>
      </p:sp>
      <p:sp>
        <p:nvSpPr>
          <p:cNvPr id="8" name="pole tekstowe 7"/>
          <p:cNvSpPr txBox="1"/>
          <p:nvPr/>
        </p:nvSpPr>
        <p:spPr>
          <a:xfrm>
            <a:off x="539215" y="6176963"/>
            <a:ext cx="59435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 dirty="0"/>
              <a:t>Źródło zdjęć: </a:t>
            </a:r>
            <a:r>
              <a:rPr lang="pl-PL" sz="1400" dirty="0" err="1"/>
              <a:t>Wikimedia</a:t>
            </a:r>
            <a:r>
              <a:rPr lang="pl-PL" sz="1400" dirty="0"/>
              <a:t> </a:t>
            </a:r>
            <a:r>
              <a:rPr lang="pl-PL" sz="1400" dirty="0" err="1"/>
              <a:t>Commons</a:t>
            </a:r>
            <a:r>
              <a:rPr lang="pl-PL" sz="1400" dirty="0"/>
              <a:t>, autorzy: </a:t>
            </a:r>
            <a:r>
              <a:rPr lang="pl-PL" sz="1400" dirty="0">
                <a:hlinkClick r:id="rId2"/>
              </a:rPr>
              <a:t>Daniel Case</a:t>
            </a:r>
            <a:r>
              <a:rPr lang="pl-PL" sz="1400" dirty="0"/>
              <a:t>, </a:t>
            </a:r>
            <a:r>
              <a:rPr lang="pl-PL" sz="1400" dirty="0" err="1">
                <a:hlinkClick r:id="rId3"/>
              </a:rPr>
              <a:t>Discott</a:t>
            </a:r>
            <a:r>
              <a:rPr lang="pl-PL" sz="1400" dirty="0"/>
              <a:t>.</a:t>
            </a:r>
          </a:p>
          <a:p>
            <a:endParaRPr lang="pl-PL" sz="1400" dirty="0"/>
          </a:p>
        </p:txBody>
      </p:sp>
      <p:pic>
        <p:nvPicPr>
          <p:cNvPr id="5" name="Obraz 4" descr="Obraz zawierający woda, budynek, zewnętrzne, łódź&#10;&#10;Opis wygenerowany automatycznie">
            <a:extLst>
              <a:ext uri="{FF2B5EF4-FFF2-40B4-BE49-F238E27FC236}">
                <a16:creationId xmlns:a16="http://schemas.microsoft.com/office/drawing/2014/main" id="{D4E8EBED-E579-4451-9D08-B6099FDE34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6131" y="3681115"/>
            <a:ext cx="4797669" cy="2434817"/>
          </a:xfrm>
          <a:prstGeom prst="rect">
            <a:avLst/>
          </a:prstGeom>
        </p:spPr>
      </p:pic>
      <p:pic>
        <p:nvPicPr>
          <p:cNvPr id="10" name="Obraz 9" descr="Obraz zawierający podłoże, drzewo, zewnętrzne, osoba&#10;&#10;Opis wygenerowany automatycznie">
            <a:extLst>
              <a:ext uri="{FF2B5EF4-FFF2-40B4-BE49-F238E27FC236}">
                <a16:creationId xmlns:a16="http://schemas.microsoft.com/office/drawing/2014/main" id="{2A897F75-9D76-4C2F-8763-620DAD22269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6130" y="730311"/>
            <a:ext cx="4797669" cy="2698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33780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2800" dirty="0"/>
              <a:t>Między 2016 rokiem (po lewej stronie) a 2018 rokiem (po prawej) zaszła ogromna zmiana w ilości wody w jeziorze </a:t>
            </a:r>
            <a:r>
              <a:rPr lang="pl-PL" sz="2800" dirty="0" err="1"/>
              <a:t>Theewaterskloof</a:t>
            </a:r>
            <a:r>
              <a:rPr lang="pl-PL" sz="2800" dirty="0"/>
              <a:t>.</a:t>
            </a:r>
          </a:p>
        </p:txBody>
      </p:sp>
      <p:sp>
        <p:nvSpPr>
          <p:cNvPr id="6" name="Tytuł 1"/>
          <p:cNvSpPr txBox="1">
            <a:spLocks/>
          </p:cNvSpPr>
          <p:nvPr/>
        </p:nvSpPr>
        <p:spPr>
          <a:xfrm>
            <a:off x="746411" y="551418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2800" dirty="0"/>
              <a:t>O ile zmniejszyła się powierzchnia jeziora?</a:t>
            </a:r>
          </a:p>
        </p:txBody>
      </p:sp>
      <p:pic>
        <p:nvPicPr>
          <p:cNvPr id="1032" name="Picture 8" descr="https://gcs.thesouthafrican.com/2018/07/resevoir-map-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1017" y="1690688"/>
            <a:ext cx="5492783" cy="3641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https://gcs.thesouthafrican.com/2018/07/resevoir-5.pn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10" y="1690688"/>
            <a:ext cx="5469607" cy="3641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0239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266</TotalTime>
  <Words>398</Words>
  <Application>Microsoft Office PowerPoint</Application>
  <PresentationFormat>Panoramiczny</PresentationFormat>
  <Paragraphs>34</Paragraphs>
  <Slides>6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Motyw pakietu Office</vt:lpstr>
      <vt:lpstr>Theewaterskloof  – znikające jezioro</vt:lpstr>
      <vt:lpstr>Główne źródło wody dla mieszkańców i mieszkanek okolicy </vt:lpstr>
      <vt:lpstr>Co można zrobić z 50 litrami wody na dzień na osobę?</vt:lpstr>
      <vt:lpstr>W jaki sposób zmniejszyć zużycie wody w domu?</vt:lpstr>
      <vt:lpstr>Jaka będzie przyszłość?</vt:lpstr>
      <vt:lpstr>Między 2016 rokiem (po lewej stronie) a 2018 rokiem (po prawej) zaszła ogromna zmiana w ilości wody w jeziorze Theewaterskloof.</vt:lpstr>
    </vt:vector>
  </TitlesOfParts>
  <Company>Fundacja CEO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Theewaterskloof  – znikające jezioro w Afryce</dc:title>
  <dc:creator>Katarzyna Dzięciołowska</dc:creator>
  <cp:lastModifiedBy>Katarzyna Dzięciołowska</cp:lastModifiedBy>
  <cp:revision>22</cp:revision>
  <dcterms:created xsi:type="dcterms:W3CDTF">2019-07-19T12:35:51Z</dcterms:created>
  <dcterms:modified xsi:type="dcterms:W3CDTF">2019-09-06T09:04:30Z</dcterms:modified>
</cp:coreProperties>
</file>